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59" r:id="rId5"/>
    <p:sldId id="258" r:id="rId6"/>
    <p:sldId id="260" r:id="rId7"/>
    <p:sldId id="261" r:id="rId8"/>
    <p:sldId id="262" r:id="rId9"/>
    <p:sldId id="265" r:id="rId10"/>
    <p:sldId id="263" r:id="rId11"/>
    <p:sldId id="266" r:id="rId12"/>
    <p:sldId id="269" r:id="rId13"/>
    <p:sldId id="270" r:id="rId14"/>
    <p:sldId id="272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19008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1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9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7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4777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5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4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2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9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633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46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730AD8B-DC5E-485E-8E6C-A0A99813AA20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D53913B-E182-4910-B6E9-944E43CF03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329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B51A2-8E77-45BB-A671-1C1BF4B50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22" y="1480930"/>
            <a:ext cx="5301138" cy="3254321"/>
          </a:xfrm>
        </p:spPr>
        <p:txBody>
          <a:bodyPr>
            <a:normAutofit/>
          </a:bodyPr>
          <a:lstStyle/>
          <a:p>
            <a:pPr algn="l"/>
            <a:r>
              <a:rPr lang="ru-RU" sz="6600"/>
              <a:t>СНК кафедры хирургии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B9BCD-103B-4D99-9DDD-884B0CBD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524" y="4804850"/>
            <a:ext cx="5284876" cy="1086237"/>
          </a:xfrm>
        </p:spPr>
        <p:txBody>
          <a:bodyPr>
            <a:normAutofit/>
          </a:bodyPr>
          <a:lstStyle/>
          <a:p>
            <a:pPr algn="l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87F152-B9B5-48C9-BDCF-CA751C18A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5" y="1360087"/>
            <a:ext cx="3415614" cy="33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3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истории СНК кафедры хирургии…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Многие кружковцы, выпускники вуза последних лет — А. Калашников, В. Борская, Т. 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Илатовская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, Д. 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Варыпин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, А. Вальков, М. Корякин, Т. Кобелева, А. 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Шонбин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, И. Чернов, О. и С. 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Дыньковы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, А. Кузнецов и другие — стали замечательными хирургами. Многие успешно защитили кандидатские диссертации, руководят различными хирургическими коллективами. </a:t>
            </a:r>
          </a:p>
          <a:p>
            <a:pPr marL="0" indent="0">
              <a:buNone/>
            </a:pPr>
            <a:endParaRPr lang="ru-RU" sz="2400" dirty="0">
              <a:solidFill>
                <a:srgbClr val="2625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ru-RU" dirty="0"/>
              <a:t>Из истории СНК кафедры хирургии…</a:t>
            </a:r>
          </a:p>
        </p:txBody>
      </p:sp>
      <p:pic>
        <p:nvPicPr>
          <p:cNvPr id="4" name="Содержимое 3" descr="Дыньков.jpg">
            <a:extLst>
              <a:ext uri="{FF2B5EF4-FFF2-40B4-BE49-F238E27FC236}">
                <a16:creationId xmlns:a16="http://schemas.microsoft.com/office/drawing/2014/main" id="{C2B1DD55-BD3E-40EB-A613-CA763DF42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8809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5999"/>
            <a:ext cx="6176776" cy="4438357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effectLst/>
                <a:ea typeface="Calibri" panose="020F0502020204030204" pitchFamily="34" charset="0"/>
              </a:rPr>
              <a:t>До недавнего времени руководителем кружка был С.М. </a:t>
            </a:r>
            <a:r>
              <a:rPr lang="ru-RU" sz="2800" dirty="0" err="1">
                <a:effectLst/>
                <a:ea typeface="Calibri" panose="020F0502020204030204" pitchFamily="34" charset="0"/>
              </a:rPr>
              <a:t>Дыньков</a:t>
            </a:r>
            <a:r>
              <a:rPr lang="ru-RU" sz="2800" dirty="0">
                <a:effectLst/>
                <a:ea typeface="Calibri" panose="020F0502020204030204" pitchFamily="34" charset="0"/>
              </a:rPr>
              <a:t>. Сергей Михайлович после окончания в 1982 году АГМИ восемь лет работал врачом-хирургом в Великоустюжской ЦРБ Вологодской области. Учился в клинической ординатуре на кафедре факультетской хирургии АГМИ. С сентября 1992 года — ассистент, с 1999 — доцент кафедры, хирург высшей квалификационной категории.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26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ru-RU" dirty="0"/>
              <a:t>Работа СНК кафедры хирургии сейчас</a:t>
            </a:r>
          </a:p>
        </p:txBody>
      </p:sp>
      <p:pic>
        <p:nvPicPr>
          <p:cNvPr id="6" name="Рисунок 5" descr="Изображение выглядит как внутренний, конференц зал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5C66B9AA-6DE0-4995-969A-A02CBC7C0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2" r="21848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2286000"/>
            <a:ext cx="6520905" cy="440976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0" i="0" dirty="0">
                <a:effectLst/>
              </a:rPr>
              <a:t>Заседания </a:t>
            </a:r>
            <a:r>
              <a:rPr lang="ru-RU" sz="2400" dirty="0"/>
              <a:t>СНК проводятся 1 раз в месяц</a:t>
            </a:r>
          </a:p>
          <a:p>
            <a:r>
              <a:rPr lang="ru-RU" sz="2400" b="0" i="0" dirty="0">
                <a:effectLst/>
              </a:rPr>
              <a:t>На наших мероприятиях кружковцы выступают с докладами по выбранным актуальным темам. Доклад может быть в форме рассказа об общих принципах в хирургии, о конкретном заболевании и хирургических методах его лечения, конкретного клинического случая. </a:t>
            </a:r>
          </a:p>
          <a:p>
            <a:r>
              <a:rPr lang="ru-RU" sz="2400" b="0" i="0" dirty="0">
                <a:effectLst/>
              </a:rPr>
              <a:t>На каждое собрание приглашаются специалисты в области темы данного заседания. Врачи всегда открыто и с удовольствием поясняют детали операций, практические моменты, рассказывают о том, как все происходит в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97513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ru-RU" dirty="0"/>
              <a:t>Работа СНК кафедры хирургии сейчас</a:t>
            </a:r>
          </a:p>
        </p:txBody>
      </p:sp>
      <p:pic>
        <p:nvPicPr>
          <p:cNvPr id="6" name="Рисунок 5" descr="Изображение выглядит как человек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A2BD5B1C-4887-4871-ACA6-300DBE663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9"/>
          <a:stretch/>
        </p:blipFill>
        <p:spPr>
          <a:xfrm>
            <a:off x="0" y="10"/>
            <a:ext cx="437354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2285999"/>
            <a:ext cx="6594647" cy="4306529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</a:rPr>
              <a:t>Участники нашего кружка могут познакомиться с различными заболеваниями, требующими хирургического лечения, узнать о ходе самих операций, разобраться в диагностике, в том числе с помощью современных методов исследования, а также услышать реальные клинические случаи из уст практикующих хирургов нашего города. </a:t>
            </a:r>
          </a:p>
          <a:p>
            <a:r>
              <a:rPr lang="ru-RU" b="0" i="0" dirty="0">
                <a:effectLst/>
              </a:rPr>
              <a:t>Наш научный кружок тесно связан с МСХО "Лигатура", на котором ребята устраивают практические занятия с работой на </a:t>
            </a:r>
            <a:r>
              <a:rPr lang="ru-RU" b="0" i="0" dirty="0" err="1">
                <a:effectLst/>
              </a:rPr>
              <a:t>биоматеоиале</a:t>
            </a:r>
            <a:r>
              <a:rPr lang="ru-RU" b="0" i="0" dirty="0">
                <a:effectLst/>
              </a:rPr>
              <a:t> или макетах. Часто мы стараемся совмещать темы наших заседаний, чтобы на нашем кружке шире раскрыть теоретические аспекты определенной темы, а уже на Лигатуре применить новые знания на практике.</a:t>
            </a:r>
            <a:endParaRPr lang="ru-RU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3863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5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внутренний, конференц зал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C5B3D087-6A1A-4009-8232-034EB13AF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r="1467"/>
          <a:stretch/>
        </p:blipFill>
        <p:spPr>
          <a:xfrm>
            <a:off x="4508524" y="336982"/>
            <a:ext cx="7304782" cy="6184036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потолок,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4B05343-4481-4E72-85F1-537F9BF25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8" b="14091"/>
          <a:stretch/>
        </p:blipFill>
        <p:spPr>
          <a:xfrm>
            <a:off x="471944" y="336982"/>
            <a:ext cx="3566160" cy="340005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еловек, люди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D7DF72EE-83CE-4731-B5AC-BADB60BD9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2"/>
          <a:stretch/>
        </p:blipFill>
        <p:spPr>
          <a:xfrm>
            <a:off x="471944" y="4001045"/>
            <a:ext cx="3566160" cy="25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Актуальная информация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60212" cy="50323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Руководитель кружка –  доцент, д.м.н</a:t>
            </a:r>
            <a:r>
              <a:rPr lang="ru-RU" sz="2400" dirty="0">
                <a:solidFill>
                  <a:srgbClr val="262522"/>
                </a:solidFill>
                <a:ea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Денис Владимирович Мизгирев (</a:t>
            </a:r>
            <a:r>
              <a:rPr lang="en-US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denimsur@rambler.ru)</a:t>
            </a:r>
            <a:endParaRPr lang="ru-RU" sz="2400" dirty="0">
              <a:solidFill>
                <a:srgbClr val="262522"/>
              </a:solidFill>
              <a:effectLst/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262522"/>
                </a:solidFill>
                <a:ea typeface="Calibri" panose="020F0502020204030204" pitchFamily="34" charset="0"/>
              </a:rPr>
              <a:t>Староста кружка – </a:t>
            </a:r>
            <a:r>
              <a:rPr lang="ru-RU" sz="2400">
                <a:solidFill>
                  <a:srgbClr val="262522"/>
                </a:solidFill>
                <a:ea typeface="Calibri" panose="020F0502020204030204" pitchFamily="34" charset="0"/>
              </a:rPr>
              <a:t>студентка 5 </a:t>
            </a:r>
            <a:r>
              <a:rPr lang="ru-RU" sz="2400" dirty="0">
                <a:solidFill>
                  <a:srgbClr val="262522"/>
                </a:solidFill>
                <a:ea typeface="Calibri" panose="020F0502020204030204" pitchFamily="34" charset="0"/>
              </a:rPr>
              <a:t>курса лечебного факультета Марченко Татьяна Сергеевна (</a:t>
            </a:r>
            <a:r>
              <a:rPr lang="en-US" sz="2400" dirty="0">
                <a:solidFill>
                  <a:srgbClr val="262522"/>
                </a:solidFill>
                <a:ea typeface="Calibri" panose="020F0502020204030204" pitchFamily="34" charset="0"/>
              </a:rPr>
              <a:t>marchenko_tatserg@mail.ru</a:t>
            </a:r>
            <a:r>
              <a:rPr lang="ru-RU" sz="2400" dirty="0">
                <a:solidFill>
                  <a:srgbClr val="262522"/>
                </a:solidFill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262522"/>
                </a:solidFill>
                <a:ea typeface="Calibri" panose="020F0502020204030204" pitchFamily="34" charset="0"/>
              </a:rPr>
              <a:t>https://vk.com/marchenko_tatserg)</a:t>
            </a:r>
            <a:endParaRPr lang="ru-RU" sz="2400" dirty="0">
              <a:solidFill>
                <a:srgbClr val="262522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Ссылка на группу ВК – </a:t>
            </a:r>
            <a:r>
              <a:rPr lang="en-US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https://vk.com/nsmu_surgery</a:t>
            </a:r>
          </a:p>
          <a:p>
            <a:endParaRPr lang="en-US" sz="2400" dirty="0">
              <a:solidFill>
                <a:srgbClr val="2625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2625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Место проведения: главный корпус СГМУ (Троицкий 51), морфологический корпус  (</a:t>
            </a:r>
            <a:r>
              <a:rPr lang="ru-RU" sz="2400" dirty="0" err="1">
                <a:solidFill>
                  <a:srgbClr val="2625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Сибиряковцев</a:t>
            </a:r>
            <a:r>
              <a:rPr lang="ru-RU" sz="2400" dirty="0">
                <a:solidFill>
                  <a:srgbClr val="2625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проезд 2 к 3)</a:t>
            </a:r>
            <a:br>
              <a:rPr lang="ru-RU" sz="1800" dirty="0">
                <a:solidFill>
                  <a:srgbClr val="2625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262522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262522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DF19428-C107-4CEC-B6A5-E826DD2C2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8412" y="11112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3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75864-6F27-4BF3-80E2-B4F7A6FD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cap="all"/>
              <a:t>Спасибо за внимание!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3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ru-RU" dirty="0"/>
              <a:t>Из истории СНК кафедры хирургии…</a:t>
            </a:r>
          </a:p>
        </p:txBody>
      </p:sp>
      <p:pic>
        <p:nvPicPr>
          <p:cNvPr id="4" name="Содержимое 3" descr="цимхес.jpg">
            <a:extLst>
              <a:ext uri="{FF2B5EF4-FFF2-40B4-BE49-F238E27FC236}">
                <a16:creationId xmlns:a16="http://schemas.microsoft.com/office/drawing/2014/main" id="{7741F9FA-5A84-4B24-8E0F-70A3F8E3F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134"/>
          <a:stretch/>
        </p:blipFill>
        <p:spPr>
          <a:xfrm>
            <a:off x="1390649" y="1842868"/>
            <a:ext cx="3729057" cy="40253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84" y="2183731"/>
            <a:ext cx="6176776" cy="35814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cs typeface="Arial" panose="020B0604020202020204" pitchFamily="34" charset="0"/>
              </a:rPr>
              <a:t>На кафедре факультетской хирургии с 1936 года</a:t>
            </a:r>
            <a:r>
              <a:rPr lang="ru-R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начал работать кружок студенческого научного общества (СНО). Руководителем был </a:t>
            </a:r>
            <a:r>
              <a:rPr lang="ru-RU" b="0" i="0" dirty="0">
                <a:effectLst/>
              </a:rPr>
              <a:t>заведующий кафедрой, профессор Иосиф </a:t>
            </a:r>
            <a:r>
              <a:rPr lang="ru-RU" b="0" i="0" dirty="0" err="1">
                <a:effectLst/>
              </a:rPr>
              <a:t>Лазареви</a:t>
            </a:r>
            <a:r>
              <a:rPr lang="ru-R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Цимхес</a:t>
            </a:r>
            <a:r>
              <a:rPr lang="ru-R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Расширенные заседания кружка проходили 1-2 раза в месяц. Кружковцы принимали участие в работе клиники по обслуживанию срочных случаев, ассистировали на операциях, а затем докладывали об интересных случаях студентам на лекциях с демонстрацией больных.  </a:t>
            </a:r>
            <a:endParaRPr lang="ru-RU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1606B-84E5-4F9E-9DCD-DE683BAB67CA}"/>
              </a:ext>
            </a:extLst>
          </p:cNvPr>
          <p:cNvSpPr txBox="1"/>
          <p:nvPr/>
        </p:nvSpPr>
        <p:spPr>
          <a:xfrm>
            <a:off x="1390649" y="598753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</a:rPr>
              <a:t>профессор Иосиф </a:t>
            </a:r>
            <a:r>
              <a:rPr lang="ru-RU" b="0" i="0" dirty="0" err="1">
                <a:effectLst/>
              </a:rPr>
              <a:t>Лазареви</a:t>
            </a:r>
            <a:r>
              <a:rPr lang="ru-R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Цимхес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имхес в опер.jpg">
            <a:extLst>
              <a:ext uri="{FF2B5EF4-FFF2-40B4-BE49-F238E27FC236}">
                <a16:creationId xmlns:a16="http://schemas.microsoft.com/office/drawing/2014/main" id="{E703D482-6F74-40B8-A7D1-56EEE5EA6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" b="3396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949" y="1838152"/>
            <a:ext cx="5607908" cy="3724448"/>
          </a:xfrm>
        </p:spPr>
        <p:txBody>
          <a:bodyPr>
            <a:normAutofit/>
          </a:bodyPr>
          <a:lstStyle/>
          <a:p>
            <a:r>
              <a:rPr lang="ru-RU" sz="1800" dirty="0">
                <a:ea typeface="Calibri" panose="020F0502020204030204" pitchFamily="34" charset="0"/>
              </a:rPr>
              <a:t>К</a:t>
            </a:r>
            <a:r>
              <a:rPr lang="ru-RU" sz="1800" dirty="0">
                <a:effectLst/>
                <a:ea typeface="Calibri" panose="020F0502020204030204" pitchFamily="34" charset="0"/>
              </a:rPr>
              <a:t>огда началась война, многие кружковцы, уже окончившие институт, стали начальниками хирургических отделений в госпиталях, обеспечивая сложную работу по лечению раненых воинов. </a:t>
            </a:r>
          </a:p>
          <a:p>
            <a:r>
              <a:rPr lang="ru-RU" sz="1800" dirty="0">
                <a:effectLst/>
                <a:ea typeface="Calibri" panose="020F0502020204030204" pitchFamily="34" charset="0"/>
              </a:rPr>
              <a:t>Впоследствии многие кружковцы 1939 года стали преподавателями АГМИ. Например, Раиса Васильевна Уткина долгие годы работала в институте, заведуя кафедрой нормальной физиологии, Елизавета Ивановна Громова была в течение 25 лет ассистентом кафедры факультетской хирургии. </a:t>
            </a:r>
            <a:r>
              <a:rPr lang="ru-RU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ru-RU" sz="11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9FBE323-F248-4A7F-9E07-9E18D9A2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9886950" cy="1485900"/>
          </a:xfrm>
        </p:spPr>
        <p:txBody>
          <a:bodyPr>
            <a:normAutofit/>
          </a:bodyPr>
          <a:lstStyle/>
          <a:p>
            <a:r>
              <a:rPr lang="ru-RU" dirty="0"/>
              <a:t>Из истории СНК кафедры хирургии…</a:t>
            </a:r>
          </a:p>
        </p:txBody>
      </p:sp>
    </p:spTree>
    <p:extLst>
      <p:ext uri="{BB962C8B-B14F-4D97-AF65-F5344CB8AC3E}">
        <p14:creationId xmlns:p14="http://schemas.microsoft.com/office/powerpoint/2010/main" val="30918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истории СНК кафедры хирургии…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Во время войны на кафедру на смену ушедшим на фронт пришли новые ассистенты. Среди них были Надежда Ивановна 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Батыгина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, Вера Аркадьевна Журавлева, Алла Васильевна Старкова. Помогали в работе кружка профессора Г.А. Орлов и С.И 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Елизаровский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. </a:t>
            </a:r>
            <a:r>
              <a:rPr lang="ru-RU" sz="1800" dirty="0">
                <a:solidFill>
                  <a:srgbClr val="2625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Кружковцы помогали оперировать, особенно их помощь требовалась в период до и после бомбежки, т.к. поступало большое количество пострадавших. Первая бомбежка Архангельска была 24 августа 1942 года. В тот день было прооперированно 38 человек.  </a:t>
            </a:r>
            <a:endParaRPr lang="ru-RU" sz="1800" dirty="0">
              <a:solidFill>
                <a:srgbClr val="2625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Студенты-кружковцы кроме оказания помощи во время операций ухаживали за больными, кормили их, перекладывали и выполняли любую другую санитарскую работу. </a:t>
            </a:r>
            <a:b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921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ru-RU" dirty="0"/>
              <a:t>Из истории СНК кафедры хирургии…</a:t>
            </a:r>
          </a:p>
        </p:txBody>
      </p:sp>
      <p:pic>
        <p:nvPicPr>
          <p:cNvPr id="5" name="Рисунок 4" descr="Изображение выглядит как человек, внутренний, потолок, ресторан&#10;&#10;Автоматически созданное описание">
            <a:extLst>
              <a:ext uri="{FF2B5EF4-FFF2-40B4-BE49-F238E27FC236}">
                <a16:creationId xmlns:a16="http://schemas.microsoft.com/office/drawing/2014/main" id="{DD710283-F19B-451C-A71F-552EED6BB4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2" r="37499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2286000"/>
            <a:ext cx="6842647" cy="4572000"/>
          </a:xfrm>
        </p:spPr>
        <p:txBody>
          <a:bodyPr>
            <a:norm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</a:rPr>
              <a:t>Из воспоминаний кандидата медицинских наук Н.И. </a:t>
            </a:r>
            <a:r>
              <a:rPr lang="ru-RU" sz="1600" dirty="0" err="1">
                <a:effectLst/>
                <a:ea typeface="Calibri" panose="020F0502020204030204" pitchFamily="34" charset="0"/>
              </a:rPr>
              <a:t>Батыгиной</a:t>
            </a:r>
            <a:r>
              <a:rPr lang="ru-RU" sz="1600" dirty="0">
                <a:effectLst/>
                <a:ea typeface="Calibri" panose="020F0502020204030204" pitchFamily="34" charset="0"/>
              </a:rPr>
              <a:t>: «Даже в годы Великой Отечественной войны работа на кафедре факультетской хирургии шла своим чередом. Продолжал работу и СНК… В связи с поступлением большого количества раненых разбиралась патология огнестрельных ранений. Большое количество докладов и сообщений было посвящено кишечной непроходимости (голод заставлял людей есть все, что хотя бы отдаленно напоминало еду). Немалое место занимала тема отморожения различных частей человеческого тела, демонстрировались больные с такими редкими состояниями, как, например, кома… </a:t>
            </a:r>
          </a:p>
          <a:p>
            <a:r>
              <a:rPr lang="ru-RU" sz="1600" dirty="0">
                <a:effectLst/>
                <a:ea typeface="Calibri" panose="020F0502020204030204" pitchFamily="34" charset="0"/>
              </a:rPr>
              <a:t>Во время войны при значительном количестве операций была трудность с анестетиками (не было новокаина, эфира), поэтому все оперативные вмешательства приходилось выполнять под местной анестезией физиологическим раствором. М.А. Кулешова изучала возможность применения в качестве анестетика высокотоксичного дикаина. Благодаря чему была найдена нетоксическая концентрация дикаина. Появилась возможность более качественного проведения местного обезболивания». </a:t>
            </a:r>
            <a:r>
              <a:rPr lang="ru-RU" sz="13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06908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истории СНК кафедры хирургии…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6655" cy="4715852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В первые послевоенные годы кружком руководила асс. Елизавета Ивановна Громова. </a:t>
            </a:r>
          </a:p>
          <a:p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Активно работали кружковцы 50-х годов. Многие из них стали врачами с отличной подготовкой. А.В. Березин — травматолог в Ухте, Е.А. </a:t>
            </a:r>
            <a:r>
              <a:rPr lang="ru-RU" sz="22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Диашева</a:t>
            </a:r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— заслуженный врач РСФСР, работала в п. Савинский, С.К. Тимохов — к.м.н., хирург больницы им. Семашко, В.Н. Орлов — ассистент кафедры факультетской хирургии АГМИ. В 1965 году окончил клиническую ординатуру бывший кружковец В.Е. Воронцов, ставший хирургом высшей категории, зам. главврача ГКБ № 1 по хирургии. В 1969 году в кружке занимался Е.Н. </a:t>
            </a:r>
            <a:r>
              <a:rPr lang="ru-RU" sz="22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Манов</a:t>
            </a:r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— ныне хирург 2-го хирургического отделения ГКБ № 1.  </a:t>
            </a:r>
            <a:b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</a:br>
            <a:endParaRPr lang="ru-RU" sz="2200" dirty="0">
              <a:solidFill>
                <a:srgbClr val="262522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" name="Содержимое 3" descr="Громова.jpg">
            <a:extLst>
              <a:ext uri="{FF2B5EF4-FFF2-40B4-BE49-F238E27FC236}">
                <a16:creationId xmlns:a16="http://schemas.microsoft.com/office/drawing/2014/main" id="{567B4D8D-67B2-4CCC-8F21-7978D760E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8674" y="1677572"/>
            <a:ext cx="3578526" cy="4494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28C24-F8F5-459B-858A-5481D39260A2}"/>
              </a:ext>
            </a:extLst>
          </p:cNvPr>
          <p:cNvSpPr txBox="1"/>
          <p:nvPr/>
        </p:nvSpPr>
        <p:spPr>
          <a:xfrm>
            <a:off x="8308674" y="6172200"/>
            <a:ext cx="342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Елизавета Ивановна Громова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5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истории СНК кафедры хирургии…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Кружковцы 70-х годов под руководством З.И. 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Кивериной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вели научно-исследовательскую работу в различных направлениях. Ежегодно они выступали на студенческих конференциях с докладами по проблемам патологии желчевыводящих путей, кишечной непроходимости, острого аппендицита, заболеваний мочеполовой системы и т.д. </a:t>
            </a:r>
          </a:p>
          <a:p>
            <a:r>
              <a:rPr lang="ru-RU" sz="2400" dirty="0">
                <a:solidFill>
                  <a:srgbClr val="262522"/>
                </a:solidFill>
                <a:ea typeface="Calibri" panose="020F0502020204030204" pitchFamily="34" charset="0"/>
              </a:rPr>
              <a:t>Р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абота студентов 6 курса Е. Стороженко и В. Субботина «Применение ультразвуковой кавитации с помощью японского аппарата «Ультра-Эйс» для дезинфекции рук и инструментов» была опубликована в № 3 сборника «Вопросы онкологии» за 1977 год. </a:t>
            </a:r>
          </a:p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Работа студентов В. Пыстина, В. Полякова, С. 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Эммануилова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«</a:t>
            </a:r>
            <a:r>
              <a:rPr lang="ru-RU" sz="24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Тромбоопасность</a:t>
            </a:r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у онкобольных» доложена на республиканской конференции и опубликована в виде тезисов.  </a:t>
            </a:r>
            <a:r>
              <a:rPr lang="ru-RU" sz="20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 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759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истории СНК кафедры хирургии…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Много сил и энергии отдал работе со студентами В.П. </a:t>
            </a:r>
            <a:r>
              <a:rPr lang="ru-RU" sz="22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Рехачев</a:t>
            </a:r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. Он был руководителем многих студенческих работ. Активно помогали в этом ассистенты кафедры В.П. Веселов, В.Н. Орлов, З.В. Тишинская, Б.В. Кузнецов. Много внимания уделял кружковцам асс. Л.Б. </a:t>
            </a:r>
            <a:r>
              <a:rPr lang="ru-RU" sz="22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Дуберман</a:t>
            </a:r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.  </a:t>
            </a:r>
          </a:p>
          <a:p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Кружковцы 80-х годов ни в чем не уступали своим предшественникам. Студенты 6 курса А. </a:t>
            </a:r>
            <a:r>
              <a:rPr lang="ru-RU" sz="22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Вохминов</a:t>
            </a:r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и Лужников за доклад «Особенности течения острого панкреатита у лиц пожилого и старческого возраста на Европейском Севере» отмечены на научной студенческой конференции в г. Смоленске в 1980 году дипломом 3 степени. </a:t>
            </a:r>
          </a:p>
          <a:p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В 1981 году в г. Горьком отмечены грамотой доклады студентов 5 курса Ольги и Сергея </a:t>
            </a:r>
            <a:r>
              <a:rPr lang="ru-RU" sz="22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Дыньковых</a:t>
            </a:r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«Аномалии желчных путей» и «Дренирование </a:t>
            </a:r>
            <a:r>
              <a:rPr lang="ru-RU" sz="22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холедоха</a:t>
            </a:r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 по Холстеду». </a:t>
            </a:r>
          </a:p>
          <a:p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В 1982 году успешно выступил в Тбилиси с докладом «</a:t>
            </a:r>
            <a:r>
              <a:rPr lang="ru-RU" sz="2200" dirty="0" err="1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Электроанальгезия</a:t>
            </a:r>
            <a:r>
              <a:rPr lang="ru-RU" sz="22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» студент 6 курса И. Воробьев.  </a:t>
            </a:r>
            <a:br>
              <a:rPr lang="ru-RU" sz="1800" dirty="0">
                <a:solidFill>
                  <a:srgbClr val="2625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sz="1800" dirty="0">
                <a:solidFill>
                  <a:srgbClr val="2625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101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6769-F64D-4AFD-A67A-AA1C897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истории СНК кафедры хирургии…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D89F-BCE5-4A4B-A8EE-D5081751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262522"/>
                </a:solidFill>
                <a:effectLst/>
                <a:ea typeface="Calibri" panose="020F0502020204030204" pitchFamily="34" charset="0"/>
              </a:rPr>
              <a:t>В 1981/82 учебном году СНК кафедры факультетской хирургии занял 2-е место среди кружков клинических кафедр АГМИ и награжден Почетной грамотой. В следующем году — 1 место и грамота горкома ВЛКСМ. Еще через год — 2-е место. К 40-летию победы в Великой Отечественной войне за лучшую стендовую работу — Почетная грамота.  </a:t>
            </a:r>
          </a:p>
        </p:txBody>
      </p:sp>
      <p:pic>
        <p:nvPicPr>
          <p:cNvPr id="5" name="Рисунок 4" descr="Изображение выглядит как чашка, кофейная чашка&#10;&#10;Автоматически созданное описание">
            <a:extLst>
              <a:ext uri="{FF2B5EF4-FFF2-40B4-BE49-F238E27FC236}">
                <a16:creationId xmlns:a16="http://schemas.microsoft.com/office/drawing/2014/main" id="{E90B9994-1463-4649-B065-2CBBF5159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168650"/>
            <a:ext cx="3810000" cy="3324225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AEFF767F-6ECC-45D2-ADAD-63A56A07D30B}"/>
              </a:ext>
            </a:extLst>
          </p:cNvPr>
          <p:cNvSpPr txBox="1">
            <a:spLocks/>
          </p:cNvSpPr>
          <p:nvPr/>
        </p:nvSpPr>
        <p:spPr>
          <a:xfrm>
            <a:off x="781665" y="3190773"/>
            <a:ext cx="8114071" cy="356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262522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262522"/>
                </a:solidFill>
                <a:ea typeface="Calibri" panose="020F0502020204030204" pitchFamily="34" charset="0"/>
              </a:rPr>
              <a:t>На итоговых конференциях в 1967-85 годах членами кружка сделано 195 докладов, 65 из них отмечены различными поощрениями. Отмечен 101 стенд. Получено 13 благодарностей ректора; 30 Почетных грамот и 33 диплома «Мастер — золотые руки»; 9 Почетных грамот горкома и обкома ВЛКСМ; 7 дипломов всех степеней;12 памятных подарков. К 40-летию кафедры оформлен фотоальбом «Студенты кружковцы-хирурги». </a:t>
            </a:r>
          </a:p>
        </p:txBody>
      </p:sp>
    </p:spTree>
    <p:extLst>
      <p:ext uri="{BB962C8B-B14F-4D97-AF65-F5344CB8AC3E}">
        <p14:creationId xmlns:p14="http://schemas.microsoft.com/office/powerpoint/2010/main" val="2897889984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1107</TotalTime>
  <Words>1396</Words>
  <Application>Microsoft Office PowerPoint</Application>
  <PresentationFormat>Широкоэкранный</PresentationFormat>
  <Paragraphs>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Franklin Gothic Book</vt:lpstr>
      <vt:lpstr>Уголки</vt:lpstr>
      <vt:lpstr>СНК кафедры хирургии</vt:lpstr>
      <vt:lpstr>Из истории СНК кафедры хирургии…</vt:lpstr>
      <vt:lpstr>Из истории СНК кафедры хирургии…</vt:lpstr>
      <vt:lpstr>Из истории СНК кафедры хирургии…</vt:lpstr>
      <vt:lpstr>Из истории СНК кафедры хирургии…</vt:lpstr>
      <vt:lpstr>Из истории СНК кафедры хирургии…</vt:lpstr>
      <vt:lpstr>Из истории СНК кафедры хирургии…</vt:lpstr>
      <vt:lpstr>Из истории СНК кафедры хирургии…</vt:lpstr>
      <vt:lpstr>Из истории СНК кафедры хирургии…</vt:lpstr>
      <vt:lpstr>Из истории СНК кафедры хирургии…</vt:lpstr>
      <vt:lpstr>Из истории СНК кафедры хирургии…</vt:lpstr>
      <vt:lpstr>Работа СНК кафедры хирургии сейчас</vt:lpstr>
      <vt:lpstr>Работа СНК кафедры хирургии сейчас</vt:lpstr>
      <vt:lpstr>Презентация PowerPoint</vt:lpstr>
      <vt:lpstr>Актуальная информация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СНК кафедры хирургии</dc:title>
  <dc:creator>user</dc:creator>
  <cp:lastModifiedBy>Таня Марченко</cp:lastModifiedBy>
  <cp:revision>47</cp:revision>
  <dcterms:created xsi:type="dcterms:W3CDTF">2021-02-19T20:31:09Z</dcterms:created>
  <dcterms:modified xsi:type="dcterms:W3CDTF">2021-11-01T23:26:09Z</dcterms:modified>
</cp:coreProperties>
</file>